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9F2A"/>
    <a:srgbClr val="FFCC00"/>
    <a:srgbClr val="CC0099"/>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707" autoAdjust="0"/>
  </p:normalViewPr>
  <p:slideViewPr>
    <p:cSldViewPr>
      <p:cViewPr varScale="1">
        <p:scale>
          <a:sx n="92" d="100"/>
          <a:sy n="92" d="100"/>
        </p:scale>
        <p:origin x="-93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DF8606BF-87CF-4736-99BF-2AD48960967A}" type="datetimeFigureOut">
              <a:rPr lang="en-US"/>
              <a:pPr>
                <a:defRPr/>
              </a:pPr>
              <a:t>10/25/2008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40B95BD9-4B85-41CA-9FE8-B428EC1203C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F4911C-C985-4CFB-A17C-432E8DBFE89E}" type="slidenum">
              <a:rPr lang="en-US"/>
              <a:pPr fontAlgn="base">
                <a:spcBef>
                  <a:spcPct val="0"/>
                </a:spcBef>
                <a:spcAft>
                  <a:spcPct val="0"/>
                </a:spcAft>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AE1DDC-2B59-4D46-946A-0E8FF59339C3}" type="slidenum">
              <a:rPr lang="en-US"/>
              <a:pPr fontAlgn="base">
                <a:spcBef>
                  <a:spcPct val="0"/>
                </a:spcBef>
                <a:spcAft>
                  <a:spcPct val="0"/>
                </a:spcAft>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E6561BB-BAA9-4218-A76C-111DC001DFA1}" type="datetimeFigureOut">
              <a:rPr lang="en-US"/>
              <a:pPr>
                <a:defRPr/>
              </a:pPr>
              <a:t>10/25/2008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D74531F-DDD9-49C9-A647-6533C232EDE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03714BD-9C6C-4B3D-BE66-31DD80B8C8C5}" type="datetimeFigureOut">
              <a:rPr lang="en-US"/>
              <a:pPr>
                <a:defRPr/>
              </a:pPr>
              <a:t>10/25/2008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47449E3-69B0-4595-A6C3-E0D256E158A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8737607-83C8-4245-8B94-8FD4D772EB09}" type="datetimeFigureOut">
              <a:rPr lang="en-US"/>
              <a:pPr>
                <a:defRPr/>
              </a:pPr>
              <a:t>10/25/2008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94E80D5-A365-404B-A88B-4D7DDE3A1A2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32D35E7-69B2-46CF-89D5-B516F9992388}" type="datetimeFigureOut">
              <a:rPr lang="en-US"/>
              <a:pPr>
                <a:defRPr/>
              </a:pPr>
              <a:t>10/25/2008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4BD824C-0B76-44BA-A1A6-A2026EC3C83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2340A6D-580D-476A-ADC9-8F89FE877F32}" type="datetimeFigureOut">
              <a:rPr lang="en-US"/>
              <a:pPr>
                <a:defRPr/>
              </a:pPr>
              <a:t>10/25/2008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CC5734-4123-4986-9FB2-0EDEB66606E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F32C627-6E1D-4E78-A258-5B6D77E1EA22}" type="datetimeFigureOut">
              <a:rPr lang="en-US"/>
              <a:pPr>
                <a:defRPr/>
              </a:pPr>
              <a:t>10/25/2008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11C9AB6-FF03-4310-B9B8-00D0DE69138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3563CD9-E8BF-439B-9262-F9174B9A84CE}" type="datetimeFigureOut">
              <a:rPr lang="en-US"/>
              <a:pPr>
                <a:defRPr/>
              </a:pPr>
              <a:t>10/25/2008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E581664-B45E-464D-B720-DF88444AA68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B6CD449-4B1E-416B-8931-E12921AF6577}" type="datetimeFigureOut">
              <a:rPr lang="en-US"/>
              <a:pPr>
                <a:defRPr/>
              </a:pPr>
              <a:t>10/25/2008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99C56CE-884D-45D8-8AE8-C2C8D78E997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9E5C94E-18D7-4998-B37D-582788432515}" type="datetimeFigureOut">
              <a:rPr lang="en-US"/>
              <a:pPr>
                <a:defRPr/>
              </a:pPr>
              <a:t>10/25/2008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F1116015-2359-4A83-AB03-DDAFCFD19A3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A5322B4-FB19-4EEE-AB9F-EC196B7BB629}" type="datetimeFigureOut">
              <a:rPr lang="en-US"/>
              <a:pPr>
                <a:defRPr/>
              </a:pPr>
              <a:t>10/25/2008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645EF6B-EC33-4791-BB4D-0CC249B7D008}"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AC5854E-0FC5-4CC0-90FF-C6C790C9277F}" type="datetimeFigureOut">
              <a:rPr lang="en-US"/>
              <a:pPr>
                <a:defRPr/>
              </a:pPr>
              <a:t>10/25/2008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6534FDB-EB86-4792-8435-C03135CE0F0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0664F233-1E0C-4E27-979F-12AA8DBA2825}" type="datetimeFigureOut">
              <a:rPr lang="en-US"/>
              <a:pPr>
                <a:defRPr/>
              </a:pPr>
              <a:t>10/25/2008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AA5A344A-93E9-4ABD-8E64-DFFABC6F7FE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C:\Documents and Settings\Student\Local Settings\Temporary Internet Files\Content.IE5\4IIGJGD8\MPj0428570000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4338" name="Title 1"/>
          <p:cNvSpPr>
            <a:spLocks noGrp="1"/>
          </p:cNvSpPr>
          <p:nvPr>
            <p:ph type="ctrTitle"/>
          </p:nvPr>
        </p:nvSpPr>
        <p:spPr>
          <a:xfrm>
            <a:off x="838200" y="2057400"/>
            <a:ext cx="7772400" cy="1470025"/>
          </a:xfrm>
        </p:spPr>
        <p:txBody>
          <a:bodyPr/>
          <a:lstStyle/>
          <a:p>
            <a:r>
              <a:rPr lang="en-US" smtClean="0"/>
              <a:t>Geography Terms</a:t>
            </a:r>
          </a:p>
        </p:txBody>
      </p:sp>
      <p:sp>
        <p:nvSpPr>
          <p:cNvPr id="14339" name="Subtitle 2"/>
          <p:cNvSpPr>
            <a:spLocks noGrp="1"/>
          </p:cNvSpPr>
          <p:nvPr>
            <p:ph type="subTitle" idx="1"/>
          </p:nvPr>
        </p:nvSpPr>
        <p:spPr/>
        <p:txBody>
          <a:bodyPr/>
          <a:lstStyle/>
          <a:p>
            <a:r>
              <a:rPr lang="en-US" sz="1800" smtClean="0">
                <a:solidFill>
                  <a:schemeClr val="bg1"/>
                </a:solidFill>
                <a:latin typeface="Century Gothic" pitchFamily="34" charset="0"/>
              </a:rPr>
              <a:t>By: Emily </a:t>
            </a:r>
          </a:p>
        </p:txBody>
      </p:sp>
    </p:spTree>
  </p:cSld>
  <p:clrMapOvr>
    <a:masterClrMapping/>
  </p:clrMapOvr>
  <p:transition spd="med">
    <p:sndAc>
      <p:stSnd>
        <p:snd r:embed="rId2" name="breeze.wav" builtIn="1"/>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4" descr="http://www.allthesea.com/wallpaper/sea-wallpaper-19.jpg"/>
          <p:cNvPicPr>
            <a:picLocks noChangeAspect="1" noChangeArrowheads="1"/>
          </p:cNvPicPr>
          <p:nvPr/>
        </p:nvPicPr>
        <p:blipFill>
          <a:blip r:embed="rId2"/>
          <a:srcRect/>
          <a:stretch>
            <a:fillRect/>
          </a:stretch>
        </p:blipFill>
        <p:spPr bwMode="auto">
          <a:xfrm>
            <a:off x="-11113" y="0"/>
            <a:ext cx="9155113" cy="6858000"/>
          </a:xfrm>
          <a:prstGeom prst="rect">
            <a:avLst/>
          </a:prstGeom>
          <a:noFill/>
          <a:ln w="9525">
            <a:noFill/>
            <a:miter lim="800000"/>
            <a:headEnd/>
            <a:tailEnd/>
          </a:ln>
        </p:spPr>
      </p:pic>
      <p:sp>
        <p:nvSpPr>
          <p:cNvPr id="4" name="Rectangle 3"/>
          <p:cNvSpPr/>
          <p:nvPr/>
        </p:nvSpPr>
        <p:spPr>
          <a:xfrm>
            <a:off x="533400" y="5410200"/>
            <a:ext cx="4572000" cy="923330"/>
          </a:xfrm>
          <a:prstGeom prst="rect">
            <a:avLst/>
          </a:prstGeom>
        </p:spPr>
        <p:txBody>
          <a:bodyPr>
            <a:prstTxWarp prst="textWave1">
              <a:avLst/>
            </a:prstTxWarp>
            <a:spAutoFit/>
          </a:bodyPr>
          <a:lstStyle/>
          <a:p>
            <a:pPr fontAlgn="auto">
              <a:spcBef>
                <a:spcPts val="0"/>
              </a:spcBef>
              <a:spcAft>
                <a:spcPts val="0"/>
              </a:spcAft>
              <a:defRPr/>
            </a:pPr>
            <a:r>
              <a:rPr lang="en-US" dirty="0">
                <a:effectLst>
                  <a:glow rad="228600">
                    <a:schemeClr val="accent1">
                      <a:satMod val="175000"/>
                      <a:alpha val="40000"/>
                    </a:schemeClr>
                  </a:glow>
                </a:effectLst>
                <a:latin typeface="Futura Hv" pitchFamily="34" charset="0"/>
              </a:rPr>
              <a:t>An ocean is a large body of salt water that surrounds a continent. Oceans cover more the two-thirds of the Earth's surface</a:t>
            </a:r>
            <a:endParaRPr lang="en-US" dirty="0">
              <a:effectLst>
                <a:glow rad="228600">
                  <a:schemeClr val="accent1">
                    <a:satMod val="175000"/>
                    <a:alpha val="40000"/>
                  </a:schemeClr>
                </a:glow>
              </a:effectLst>
              <a:latin typeface="Futura Hv" pitchFamily="34" charset="0"/>
            </a:endParaRPr>
          </a:p>
        </p:txBody>
      </p:sp>
      <p:sp>
        <p:nvSpPr>
          <p:cNvPr id="5" name="Rectangle 4"/>
          <p:cNvSpPr/>
          <p:nvPr/>
        </p:nvSpPr>
        <p:spPr>
          <a:xfrm>
            <a:off x="6858000" y="228600"/>
            <a:ext cx="2004075" cy="923330"/>
          </a:xfrm>
          <a:prstGeom prst="rect">
            <a:avLst/>
          </a:prstGeom>
          <a:noFill/>
        </p:spPr>
        <p:txBody>
          <a:bodyPr wrap="none">
            <a:prstTxWarp prst="textWave1">
              <a:avLst/>
            </a:prstTxWarp>
            <a:spAutoFit/>
          </a:bodyPr>
          <a:lstStyle/>
          <a:p>
            <a:pPr algn="ctr" fontAlgn="auto">
              <a:spcBef>
                <a:spcPts val="0"/>
              </a:spcBef>
              <a:spcAft>
                <a:spcPts val="0"/>
              </a:spcAft>
              <a:defRPr/>
            </a:pP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1">
                      <a:satMod val="175000"/>
                      <a:alpha val="40000"/>
                    </a:schemeClr>
                  </a:glow>
                </a:effectLst>
                <a:latin typeface="+mn-lt"/>
              </a:rPr>
              <a:t>Ocean</a:t>
            </a:r>
            <a:endPar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1">
                    <a:satMod val="175000"/>
                    <a:alpha val="40000"/>
                  </a:schemeClr>
                </a:glow>
              </a:effectLst>
              <a:latin typeface="+mn-l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http://farm1.static.flickr.com/11/11855035_2a47d78c32.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 name="Rectangle 1"/>
          <p:cNvSpPr/>
          <p:nvPr/>
        </p:nvSpPr>
        <p:spPr>
          <a:xfrm>
            <a:off x="2362200" y="3048000"/>
            <a:ext cx="4572000" cy="923330"/>
          </a:xfrm>
          <a:prstGeom prst="rect">
            <a:avLst/>
          </a:prstGeom>
        </p:spPr>
        <p:txBody>
          <a:bodyPr>
            <a:spAutoFit/>
            <a:scene3d>
              <a:camera prst="isometricOffAxis2Left"/>
              <a:lightRig rig="threePt" dir="t"/>
            </a:scene3d>
          </a:bodyPr>
          <a:lstStyle/>
          <a:p>
            <a:pPr fontAlgn="auto">
              <a:spcBef>
                <a:spcPts val="0"/>
              </a:spcBef>
              <a:spcAft>
                <a:spcPts val="0"/>
              </a:spcAft>
              <a:defRPr/>
            </a:pPr>
            <a:r>
              <a:rPr lang="en-US" dirty="0">
                <a:solidFill>
                  <a:schemeClr val="accent5">
                    <a:lumMod val="60000"/>
                    <a:lumOff val="40000"/>
                  </a:schemeClr>
                </a:solidFill>
                <a:effectLst>
                  <a:glow rad="101600">
                    <a:schemeClr val="accent5">
                      <a:satMod val="175000"/>
                      <a:alpha val="40000"/>
                    </a:schemeClr>
                  </a:glow>
                </a:effectLst>
                <a:latin typeface="Maiandra GD" pitchFamily="34" charset="0"/>
              </a:rPr>
              <a:t>A sound is a wide inlet of the sea or ocean that is parallel to the coastline; it often separates a coastline from a nearby island</a:t>
            </a:r>
            <a:r>
              <a:rPr lang="en-US" dirty="0">
                <a:solidFill>
                  <a:srgbClr val="FF00FF"/>
                </a:solidFill>
                <a:latin typeface="Maiandra GD" pitchFamily="34" charset="0"/>
              </a:rPr>
              <a:t>.</a:t>
            </a:r>
            <a:endParaRPr lang="en-US" dirty="0">
              <a:solidFill>
                <a:srgbClr val="FF00FF"/>
              </a:solidFill>
              <a:latin typeface="Maiandra GD" pitchFamily="34" charset="0"/>
            </a:endParaRPr>
          </a:p>
        </p:txBody>
      </p:sp>
      <p:sp>
        <p:nvSpPr>
          <p:cNvPr id="4" name="TextBox 3"/>
          <p:cNvSpPr txBox="1"/>
          <p:nvPr/>
        </p:nvSpPr>
        <p:spPr>
          <a:xfrm>
            <a:off x="3657600" y="2133600"/>
            <a:ext cx="2209800" cy="769441"/>
          </a:xfrm>
          <a:prstGeom prst="rect">
            <a:avLst/>
          </a:prstGeom>
          <a:noFill/>
        </p:spPr>
        <p:txBody>
          <a:bodyPr>
            <a:spAutoFit/>
            <a:scene3d>
              <a:camera prst="perspectiveHeroicExtremeLeftFacing"/>
              <a:lightRig rig="threePt" dir="t"/>
            </a:scene3d>
          </a:bodyPr>
          <a:lstStyle/>
          <a:p>
            <a:pPr fontAlgn="auto">
              <a:spcBef>
                <a:spcPts val="0"/>
              </a:spcBef>
              <a:spcAft>
                <a:spcPts val="0"/>
              </a:spcAft>
              <a:defRPr/>
            </a:pPr>
            <a:r>
              <a:rPr lang="en-US" sz="4400" dirty="0">
                <a:blipFill>
                  <a:blip r:embed="rId4"/>
                  <a:tile tx="0" ty="0" sx="100000" sy="100000" flip="none" algn="tl"/>
                </a:blipFill>
                <a:effectLst>
                  <a:glow rad="139700">
                    <a:schemeClr val="accent3">
                      <a:satMod val="175000"/>
                      <a:alpha val="40000"/>
                    </a:schemeClr>
                  </a:glow>
                </a:effectLst>
                <a:latin typeface="Elephant" pitchFamily="18" charset="0"/>
              </a:rPr>
              <a:t>Sound</a:t>
            </a:r>
            <a:endParaRPr lang="en-US" sz="4400" dirty="0">
              <a:blipFill>
                <a:blip r:embed="rId4"/>
                <a:tile tx="0" ty="0" sx="100000" sy="100000" flip="none" algn="tl"/>
              </a:blipFill>
              <a:effectLst>
                <a:glow rad="139700">
                  <a:schemeClr val="accent3">
                    <a:satMod val="175000"/>
                    <a:alpha val="40000"/>
                  </a:schemeClr>
                </a:glow>
              </a:effectLst>
              <a:latin typeface="Elephant"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http://pbrownacsw.com/Geyser%20at%20sunset04.JPG"/>
          <p:cNvPicPr>
            <a:picLocks noChangeAspect="1" noChangeArrowheads="1"/>
          </p:cNvPicPr>
          <p:nvPr/>
        </p:nvPicPr>
        <p:blipFill>
          <a:blip r:embed="rId2"/>
          <a:srcRect/>
          <a:stretch>
            <a:fillRect/>
          </a:stretch>
        </p:blipFill>
        <p:spPr bwMode="auto">
          <a:xfrm>
            <a:off x="-85725" y="0"/>
            <a:ext cx="9229725" cy="6858000"/>
          </a:xfrm>
          <a:prstGeom prst="rect">
            <a:avLst/>
          </a:prstGeom>
          <a:noFill/>
          <a:ln w="9525">
            <a:noFill/>
            <a:miter lim="800000"/>
            <a:headEnd/>
            <a:tailEnd/>
          </a:ln>
        </p:spPr>
      </p:pic>
      <p:sp>
        <p:nvSpPr>
          <p:cNvPr id="3" name="Rectangle 2"/>
          <p:cNvSpPr/>
          <p:nvPr/>
        </p:nvSpPr>
        <p:spPr>
          <a:xfrm>
            <a:off x="4953000" y="990600"/>
            <a:ext cx="2161554"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6">
                      <a:satMod val="175000"/>
                      <a:alpha val="40000"/>
                    </a:schemeClr>
                  </a:glow>
                  <a:outerShdw blurRad="80000" dist="40000" dir="5040000" algn="tl">
                    <a:srgbClr val="000000">
                      <a:alpha val="30000"/>
                    </a:srgbClr>
                  </a:outerShdw>
                </a:effectLst>
                <a:latin typeface="+mn-lt"/>
              </a:rPr>
              <a:t>Geyser</a:t>
            </a:r>
            <a:endPar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glow rad="228600">
                  <a:schemeClr val="accent6">
                    <a:satMod val="175000"/>
                    <a:alpha val="40000"/>
                  </a:schemeClr>
                </a:glow>
                <a:outerShdw blurRad="80000" dist="40000" dir="5040000" algn="tl">
                  <a:srgbClr val="000000">
                    <a:alpha val="30000"/>
                  </a:srgbClr>
                </a:outerShdw>
              </a:effectLst>
              <a:latin typeface="+mn-lt"/>
            </a:endParaRPr>
          </a:p>
        </p:txBody>
      </p:sp>
      <p:sp>
        <p:nvSpPr>
          <p:cNvPr id="4" name="Rectangle 3"/>
          <p:cNvSpPr/>
          <p:nvPr/>
        </p:nvSpPr>
        <p:spPr>
          <a:xfrm>
            <a:off x="5334000" y="2209800"/>
            <a:ext cx="2854539" cy="1200329"/>
          </a:xfrm>
          <a:prstGeom prst="rect">
            <a:avLst/>
          </a:prstGeom>
          <a:noFill/>
        </p:spPr>
        <p:txBody>
          <a:bodyPr>
            <a:spAutoFit/>
          </a:bodyPr>
          <a:lstStyle/>
          <a:p>
            <a:pPr fontAlgn="auto">
              <a:spcBef>
                <a:spcPts val="0"/>
              </a:spcBef>
              <a:spcAft>
                <a:spcPts val="0"/>
              </a:spcAft>
              <a:defRPr/>
            </a:pPr>
            <a:r>
              <a:rPr lang="en-US" dirty="0">
                <a:ln w="18415" cmpd="sng">
                  <a:solidFill>
                    <a:srgbClr val="FFFFFF"/>
                  </a:solidFill>
                  <a:prstDash val="solid"/>
                </a:ln>
                <a:solidFill>
                  <a:srgbClr val="FFFFFF"/>
                </a:solidFill>
                <a:effectLst>
                  <a:glow rad="139700">
                    <a:schemeClr val="accent6">
                      <a:satMod val="175000"/>
                      <a:alpha val="40000"/>
                    </a:schemeClr>
                  </a:glow>
                  <a:outerShdw blurRad="63500" dir="3600000" algn="tl" rotWithShape="0">
                    <a:srgbClr val="000000">
                      <a:alpha val="70000"/>
                    </a:srgbClr>
                  </a:outerShdw>
                </a:effectLst>
                <a:latin typeface="+mn-lt"/>
              </a:rPr>
              <a:t>A geyser is a natural hot spring that occasionally sprays water and steam above the ground</a:t>
            </a:r>
            <a:r>
              <a:rPr lang="en-US" dirty="0">
                <a:effectLst>
                  <a:glow rad="139700">
                    <a:schemeClr val="accent6">
                      <a:satMod val="175000"/>
                      <a:alpha val="40000"/>
                    </a:schemeClr>
                  </a:glow>
                </a:effectLst>
                <a:latin typeface="+mn-lt"/>
              </a:rPr>
              <a:t>.</a:t>
            </a:r>
            <a:endParaRPr lang="en-US" dirty="0">
              <a:ln w="18415" cmpd="sng">
                <a:solidFill>
                  <a:srgbClr val="FFFFFF"/>
                </a:solidFill>
                <a:prstDash val="solid"/>
              </a:ln>
              <a:solidFill>
                <a:srgbClr val="FFFFFF"/>
              </a:solidFill>
              <a:effectLst>
                <a:glow rad="139700">
                  <a:schemeClr val="accent6">
                    <a:satMod val="175000"/>
                    <a:alpha val="40000"/>
                  </a:schemeClr>
                </a:glow>
              </a:effectLst>
              <a:latin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4" descr="http://aquat1.ifas.ufl.edu/guide/aquipag1.jpg"/>
          <p:cNvPicPr>
            <a:picLocks noChangeAspect="1" noChangeArrowheads="1"/>
          </p:cNvPicPr>
          <p:nvPr/>
        </p:nvPicPr>
        <p:blipFill>
          <a:blip r:embed="rId2"/>
          <a:srcRect/>
          <a:stretch>
            <a:fillRect/>
          </a:stretch>
        </p:blipFill>
        <p:spPr bwMode="auto">
          <a:xfrm>
            <a:off x="0" y="0"/>
            <a:ext cx="9178925" cy="7162800"/>
          </a:xfrm>
          <a:prstGeom prst="rect">
            <a:avLst/>
          </a:prstGeom>
          <a:noFill/>
          <a:ln w="9525">
            <a:noFill/>
            <a:miter lim="800000"/>
            <a:headEnd/>
            <a:tailEnd/>
          </a:ln>
        </p:spPr>
      </p:pic>
      <p:sp>
        <p:nvSpPr>
          <p:cNvPr id="2" name="Rectangle 1"/>
          <p:cNvSpPr/>
          <p:nvPr/>
        </p:nvSpPr>
        <p:spPr>
          <a:xfrm>
            <a:off x="609600" y="5791200"/>
            <a:ext cx="4572000" cy="584200"/>
          </a:xfrm>
          <a:prstGeom prst="rect">
            <a:avLst/>
          </a:prstGeom>
          <a:blipFill>
            <a:blip r:embed="rId3"/>
            <a:tile tx="0" ty="0" sx="100000" sy="100000" flip="none" algn="tl"/>
          </a:blipFill>
        </p:spPr>
        <p:style>
          <a:lnRef idx="2">
            <a:schemeClr val="accent3"/>
          </a:lnRef>
          <a:fillRef idx="1">
            <a:schemeClr val="lt1"/>
          </a:fillRef>
          <a:effectRef idx="0">
            <a:schemeClr val="accent3"/>
          </a:effectRef>
          <a:fontRef idx="minor">
            <a:schemeClr val="dk1"/>
          </a:fontRef>
        </p:style>
        <p:txBody>
          <a:bodyPr>
            <a:spAutoFit/>
          </a:bodyPr>
          <a:lstStyle/>
          <a:p>
            <a:pPr fontAlgn="auto">
              <a:spcBef>
                <a:spcPts val="0"/>
              </a:spcBef>
              <a:spcAft>
                <a:spcPts val="0"/>
              </a:spcAft>
              <a:defRPr/>
            </a:pPr>
            <a:r>
              <a:rPr lang="en-US" sz="1600" dirty="0">
                <a:solidFill>
                  <a:schemeClr val="accent3">
                    <a:lumMod val="60000"/>
                    <a:lumOff val="40000"/>
                  </a:schemeClr>
                </a:solidFill>
                <a:latin typeface="MS Mincho" pitchFamily="49" charset="-128"/>
                <a:ea typeface="MS Mincho" pitchFamily="49" charset="-128"/>
              </a:rPr>
              <a:t>An underground bed or layer of earth, gravel, or porous stone that yields water</a:t>
            </a:r>
            <a:endParaRPr lang="en-US" sz="1600" dirty="0">
              <a:solidFill>
                <a:schemeClr val="accent3">
                  <a:lumMod val="60000"/>
                  <a:lumOff val="40000"/>
                </a:schemeClr>
              </a:solidFill>
              <a:latin typeface="MS Mincho" pitchFamily="49" charset="-128"/>
              <a:ea typeface="MS Mincho" pitchFamily="49" charset="-128"/>
            </a:endParaRPr>
          </a:p>
        </p:txBody>
      </p:sp>
      <p:sp>
        <p:nvSpPr>
          <p:cNvPr id="3" name="Rectangle 2"/>
          <p:cNvSpPr/>
          <p:nvPr/>
        </p:nvSpPr>
        <p:spPr>
          <a:xfrm>
            <a:off x="838200" y="1066800"/>
            <a:ext cx="2320508" cy="923330"/>
          </a:xfrm>
          <a:prstGeom prst="rect">
            <a:avLst/>
          </a:prstGeom>
          <a:noFill/>
        </p:spPr>
        <p:txBody>
          <a:bodyPr wrap="none">
            <a:spAutoFit/>
            <a:scene3d>
              <a:camera prst="orthographicFront"/>
              <a:lightRig rig="balanced" dir="t">
                <a:rot lat="0" lon="0" rev="2100000"/>
              </a:lightRig>
            </a:scene3d>
            <a:sp3d extrusionH="57150" prstMaterial="metal">
              <a:bevelT w="38100" h="25400"/>
              <a:contourClr>
                <a:schemeClr val="bg2"/>
              </a:contourClr>
            </a:sp3d>
          </a:bodyPr>
          <a:lstStyle/>
          <a:p>
            <a:pPr algn="ctr" fontAlgn="auto">
              <a:spcBef>
                <a:spcPts val="0"/>
              </a:spcBef>
              <a:spcAft>
                <a:spcPts val="0"/>
              </a:spcAft>
              <a:defRPr/>
            </a:pPr>
            <a:r>
              <a:rPr lang="en-US" sz="5400" b="1" dirty="0">
                <a:ln w="50800"/>
                <a:blipFill>
                  <a:blip r:embed="rId3"/>
                  <a:tile tx="0" ty="0" sx="100000" sy="100000" flip="none" algn="tl"/>
                </a:blipFill>
                <a:effectLst>
                  <a:glow rad="63500">
                    <a:schemeClr val="accent3">
                      <a:satMod val="175000"/>
                      <a:alpha val="40000"/>
                    </a:schemeClr>
                  </a:glow>
                </a:effectLst>
                <a:latin typeface="+mn-lt"/>
              </a:rPr>
              <a:t>Aquifer</a:t>
            </a:r>
            <a:endParaRPr lang="en-US" sz="5400" b="1" dirty="0">
              <a:ln w="50800"/>
              <a:blipFill>
                <a:blip r:embed="rId3"/>
                <a:tile tx="0" ty="0" sx="100000" sy="100000" flip="none" algn="tl"/>
              </a:blipFill>
              <a:effectLst>
                <a:glow rad="63500">
                  <a:schemeClr val="accent3">
                    <a:satMod val="175000"/>
                    <a:alpha val="40000"/>
                  </a:schemeClr>
                </a:glow>
              </a:effectLst>
              <a:latin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http://www.andaman.org/BOOK/chapter54/text-Fuego/Captives/BeagleChannel.jpg"/>
          <p:cNvPicPr>
            <a:picLocks noChangeAspect="1" noChangeArrowheads="1"/>
          </p:cNvPicPr>
          <p:nvPr/>
        </p:nvPicPr>
        <p:blipFill>
          <a:blip r:embed="rId2"/>
          <a:srcRect/>
          <a:stretch>
            <a:fillRect/>
          </a:stretch>
        </p:blipFill>
        <p:spPr bwMode="auto">
          <a:xfrm>
            <a:off x="0" y="-6350"/>
            <a:ext cx="9144000" cy="6864350"/>
          </a:xfrm>
          <a:prstGeom prst="rect">
            <a:avLst/>
          </a:prstGeom>
          <a:noFill/>
          <a:ln w="9525">
            <a:noFill/>
            <a:miter lim="800000"/>
            <a:headEnd/>
            <a:tailEnd/>
          </a:ln>
        </p:spPr>
      </p:pic>
      <p:sp>
        <p:nvSpPr>
          <p:cNvPr id="2" name="Rectangle 1"/>
          <p:cNvSpPr/>
          <p:nvPr/>
        </p:nvSpPr>
        <p:spPr>
          <a:xfrm>
            <a:off x="228600" y="5380672"/>
            <a:ext cx="4572000" cy="1477328"/>
          </a:xfrm>
          <a:prstGeom prst="rect">
            <a:avLst/>
          </a:prstGeom>
        </p:spPr>
        <p:txBody>
          <a:bodyPr>
            <a:spAutoFit/>
            <a:scene3d>
              <a:camera prst="perspectiveBelow"/>
              <a:lightRig rig="threePt" dir="t"/>
            </a:scene3d>
          </a:bodyPr>
          <a:lstStyle/>
          <a:p>
            <a:pPr fontAlgn="auto">
              <a:spcBef>
                <a:spcPts val="0"/>
              </a:spcBef>
              <a:spcAft>
                <a:spcPts val="0"/>
              </a:spcAft>
              <a:defRPr/>
            </a:pPr>
            <a:r>
              <a:rPr lang="en-US" b="1" dirty="0">
                <a:ln w="900" cmpd="sng">
                  <a:solidFill>
                    <a:schemeClr val="accent1">
                      <a:satMod val="190000"/>
                      <a:alpha val="55000"/>
                    </a:schemeClr>
                  </a:solidFill>
                  <a:prstDash val="solid"/>
                </a:ln>
                <a:solidFill>
                  <a:schemeClr val="accent1">
                    <a:satMod val="200000"/>
                    <a:tint val="3000"/>
                  </a:schemeClr>
                </a:solidFill>
                <a:effectLst>
                  <a:glow rad="101600">
                    <a:schemeClr val="accent5">
                      <a:satMod val="175000"/>
                      <a:alpha val="40000"/>
                    </a:schemeClr>
                  </a:glow>
                  <a:innerShdw blurRad="101600" dist="76200" dir="5400000">
                    <a:schemeClr val="accent1">
                      <a:satMod val="190000"/>
                      <a:tint val="100000"/>
                      <a:alpha val="74000"/>
                    </a:schemeClr>
                  </a:innerShdw>
                </a:effectLst>
                <a:latin typeface="+mn-lt"/>
              </a:rPr>
              <a:t>A channel is a body of water that connects two larger bodies of water (like the English Channel). A channel is also a part of a river or harbor that is deep enough to let ships sail through.</a:t>
            </a:r>
            <a:endParaRPr lang="en-US" b="1" dirty="0">
              <a:ln w="900" cmpd="sng">
                <a:solidFill>
                  <a:schemeClr val="accent1">
                    <a:satMod val="190000"/>
                    <a:alpha val="55000"/>
                  </a:schemeClr>
                </a:solidFill>
                <a:prstDash val="solid"/>
              </a:ln>
              <a:solidFill>
                <a:schemeClr val="accent1">
                  <a:satMod val="200000"/>
                  <a:tint val="3000"/>
                </a:schemeClr>
              </a:solidFill>
              <a:effectLst>
                <a:glow rad="101600">
                  <a:schemeClr val="accent5">
                    <a:satMod val="175000"/>
                    <a:alpha val="40000"/>
                  </a:schemeClr>
                </a:glow>
                <a:innerShdw blurRad="101600" dist="76200" dir="5400000">
                  <a:schemeClr val="accent1">
                    <a:satMod val="190000"/>
                    <a:tint val="100000"/>
                    <a:alpha val="74000"/>
                  </a:schemeClr>
                </a:innerShdw>
              </a:effectLst>
              <a:latin typeface="+mn-lt"/>
            </a:endParaRPr>
          </a:p>
        </p:txBody>
      </p:sp>
      <p:sp>
        <p:nvSpPr>
          <p:cNvPr id="4" name="Rectangle 3"/>
          <p:cNvSpPr/>
          <p:nvPr/>
        </p:nvSpPr>
        <p:spPr>
          <a:xfrm>
            <a:off x="5943600" y="685800"/>
            <a:ext cx="2526654" cy="923330"/>
          </a:xfrm>
          <a:prstGeom prst="rect">
            <a:avLst/>
          </a:prstGeom>
          <a:noFill/>
        </p:spPr>
        <p:txBody>
          <a:bodyPr wrap="none">
            <a:spAutoFit/>
            <a:scene3d>
              <a:camera prst="orthographicFront"/>
              <a:lightRig rig="flat" dir="tl"/>
            </a:scene3d>
            <a:sp3d extrusionH="57150" contourW="19050" prstMaterial="clear">
              <a:bevelT w="50800" h="50800" prst="coolSlant"/>
              <a:contourClr>
                <a:schemeClr val="accent5">
                  <a:tint val="70000"/>
                  <a:satMod val="180000"/>
                  <a:alpha val="70000"/>
                </a:schemeClr>
              </a:contourClr>
            </a:sp3d>
          </a:bodyPr>
          <a:lstStyle/>
          <a:p>
            <a:pPr algn="ctr" fontAlgn="auto">
              <a:spcBef>
                <a:spcPts val="0"/>
              </a:spcBef>
              <a:spcAft>
                <a:spcPts val="0"/>
              </a:spcAft>
              <a:defRPr/>
            </a:pPr>
            <a:r>
              <a:rPr lang="en-US" sz="5400" b="1" dirty="0">
                <a:ln/>
                <a:solidFill>
                  <a:schemeClr val="accent5">
                    <a:tint val="50000"/>
                    <a:satMod val="180000"/>
                  </a:schemeClr>
                </a:solidFill>
                <a:effectLst>
                  <a:reflection blurRad="6350" stA="60000" endA="900" endPos="58000" dir="5400000" sy="-100000" algn="bl" rotWithShape="0"/>
                </a:effectLst>
                <a:latin typeface="+mn-lt"/>
              </a:rPr>
              <a:t>Channel</a:t>
            </a:r>
            <a:endParaRPr lang="en-US" sz="5400" b="1" dirty="0">
              <a:ln/>
              <a:solidFill>
                <a:schemeClr val="accent5">
                  <a:tint val="50000"/>
                  <a:satMod val="180000"/>
                </a:schemeClr>
              </a:solidFill>
              <a:effectLst>
                <a:reflection blurRad="6350" stA="60000" endA="900" endPos="58000" dir="5400000" sy="-100000" algn="bl" rotWithShape="0"/>
              </a:effectLst>
              <a:latin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4" descr="http://www.autumn-pictures.com/new-jersey-autumn8.jpg"/>
          <p:cNvPicPr>
            <a:picLocks noChangeAspect="1" noChangeArrowheads="1"/>
          </p:cNvPicPr>
          <p:nvPr/>
        </p:nvPicPr>
        <p:blipFill>
          <a:blip r:embed="rId2"/>
          <a:srcRect/>
          <a:stretch>
            <a:fillRect/>
          </a:stretch>
        </p:blipFill>
        <p:spPr bwMode="auto">
          <a:xfrm>
            <a:off x="0" y="0"/>
            <a:ext cx="9144000" cy="6818313"/>
          </a:xfrm>
          <a:prstGeom prst="rect">
            <a:avLst/>
          </a:prstGeom>
          <a:noFill/>
          <a:ln w="9525">
            <a:noFill/>
            <a:miter lim="800000"/>
            <a:headEnd/>
            <a:tailEnd/>
          </a:ln>
        </p:spPr>
      </p:pic>
      <p:sp>
        <p:nvSpPr>
          <p:cNvPr id="2" name="Rectangle 1"/>
          <p:cNvSpPr/>
          <p:nvPr/>
        </p:nvSpPr>
        <p:spPr>
          <a:xfrm>
            <a:off x="304800" y="6096000"/>
            <a:ext cx="5356787" cy="369332"/>
          </a:xfrm>
          <a:prstGeom prst="rect">
            <a:avLst/>
          </a:prstGeom>
        </p:spPr>
        <p:txBody>
          <a:bodyPr wrap="none">
            <a:spAutoFit/>
          </a:bodyPr>
          <a:lstStyle/>
          <a:p>
            <a:pPr fontAlgn="auto">
              <a:spcBef>
                <a:spcPts val="0"/>
              </a:spcBef>
              <a:spcAft>
                <a:spcPts val="0"/>
              </a:spcAft>
              <a:defRPr/>
            </a:pPr>
            <a:r>
              <a:rPr lang="en-US"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Cooper Black" pitchFamily="18" charset="0"/>
              </a:rPr>
              <a:t>Of, relating to, or characteristic of a suburb</a:t>
            </a:r>
            <a:r>
              <a:rPr lang="en-US"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mn-lt"/>
              </a:rPr>
              <a:t>.</a:t>
            </a:r>
            <a:endParaRPr lang="en-US"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mn-lt"/>
            </a:endParaRPr>
          </a:p>
        </p:txBody>
      </p:sp>
      <p:sp>
        <p:nvSpPr>
          <p:cNvPr id="6" name="Rectangle 5"/>
          <p:cNvSpPr/>
          <p:nvPr/>
        </p:nvSpPr>
        <p:spPr>
          <a:xfrm>
            <a:off x="3581400" y="2057400"/>
            <a:ext cx="2552302" cy="70788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entury Gothic" pitchFamily="34" charset="0"/>
              </a:rPr>
              <a:t>Suburban</a:t>
            </a:r>
            <a:endParaRPr lang="en-US"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entury Gothic"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http://photos1.blogger.com/blogger/5817/1517/1600/Noronha2.0.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Rectangle 1"/>
          <p:cNvSpPr/>
          <p:nvPr/>
        </p:nvSpPr>
        <p:spPr>
          <a:xfrm>
            <a:off x="1676400" y="1295400"/>
            <a:ext cx="4572000" cy="646331"/>
          </a:xfrm>
          <a:prstGeom prst="rect">
            <a:avLst/>
          </a:prstGeom>
        </p:spPr>
        <p:txBody>
          <a:bodyPr spcFirstLastPara="1">
            <a:prstTxWarp prst="textArchUp">
              <a:avLst/>
            </a:prstTxWarp>
            <a:spAutoFit/>
          </a:bodyPr>
          <a:lstStyle/>
          <a:p>
            <a:pPr fontAlgn="auto">
              <a:spcBef>
                <a:spcPts val="0"/>
              </a:spcBef>
              <a:spcAft>
                <a:spcPts val="0"/>
              </a:spcAft>
              <a:defRPr/>
            </a:pPr>
            <a:r>
              <a:rPr lang="en-US" dirty="0">
                <a:ln w="18415" cmpd="sng">
                  <a:solidFill>
                    <a:schemeClr val="accent5">
                      <a:lumMod val="40000"/>
                      <a:lumOff val="60000"/>
                    </a:schemeClr>
                  </a:solidFill>
                  <a:prstDash val="solid"/>
                </a:ln>
                <a:blipFill>
                  <a:blip r:embed="rId3"/>
                  <a:tile tx="0" ty="0" sx="100000" sy="100000" flip="none" algn="tl"/>
                </a:blipFill>
                <a:effectLst>
                  <a:outerShdw blurRad="50800" dist="38100" algn="l" rotWithShape="0">
                    <a:prstClr val="black">
                      <a:alpha val="40000"/>
                    </a:prstClr>
                  </a:outerShdw>
                  <a:reflection blurRad="6350" stA="60000" endA="900" endPos="60000" dist="60007" dir="5400000" sy="-100000" algn="bl" rotWithShape="0"/>
                </a:effectLst>
                <a:latin typeface="+mn-lt"/>
              </a:rPr>
              <a:t>An archipelago is a group or chain of islands clustered together in a sea or ocean.</a:t>
            </a:r>
            <a:endParaRPr lang="en-US" dirty="0">
              <a:ln w="18415" cmpd="sng">
                <a:solidFill>
                  <a:schemeClr val="accent5">
                    <a:lumMod val="40000"/>
                    <a:lumOff val="60000"/>
                  </a:schemeClr>
                </a:solidFill>
                <a:prstDash val="solid"/>
              </a:ln>
              <a:blipFill>
                <a:blip r:embed="rId3"/>
                <a:tile tx="0" ty="0" sx="100000" sy="100000" flip="none" algn="tl"/>
              </a:blipFill>
              <a:effectLst>
                <a:outerShdw blurRad="50800" dist="38100" algn="l" rotWithShape="0">
                  <a:prstClr val="black">
                    <a:alpha val="40000"/>
                  </a:prstClr>
                </a:outerShdw>
                <a:reflection blurRad="6350" stA="60000" endA="900" endPos="60000" dist="60007" dir="5400000" sy="-100000" algn="bl" rotWithShape="0"/>
              </a:effectLst>
              <a:latin typeface="+mn-lt"/>
            </a:endParaRPr>
          </a:p>
        </p:txBody>
      </p:sp>
      <p:sp>
        <p:nvSpPr>
          <p:cNvPr id="4" name="Rectangle 3"/>
          <p:cNvSpPr/>
          <p:nvPr/>
        </p:nvSpPr>
        <p:spPr>
          <a:xfrm>
            <a:off x="152400" y="152400"/>
            <a:ext cx="3598549" cy="923330"/>
          </a:xfrm>
          <a:prstGeom prst="rect">
            <a:avLst/>
          </a:prstGeom>
          <a:noFill/>
        </p:spPr>
        <p:txBody>
          <a:bodyPr wrap="none">
            <a:spAutoFit/>
          </a:bodyPr>
          <a:lstStyle/>
          <a:p>
            <a:pPr algn="ctr" fontAlgn="auto">
              <a:spcBef>
                <a:spcPts val="0"/>
              </a:spcBef>
              <a:spcAft>
                <a:spcPts val="0"/>
              </a:spcAft>
              <a:defRPr/>
            </a:pPr>
            <a:r>
              <a:rPr lang="en-US" sz="5400" dirty="0">
                <a:ln w="18415" cmpd="sng">
                  <a:solidFill>
                    <a:schemeClr val="tx2">
                      <a:lumMod val="60000"/>
                      <a:lumOff val="40000"/>
                    </a:schemeClr>
                  </a:solidFill>
                  <a:prstDash val="solid"/>
                </a:ln>
                <a:blipFill>
                  <a:blip r:embed="rId4"/>
                  <a:tile tx="0" ty="0" sx="100000" sy="100000" flip="none" algn="tl"/>
                </a:blipFill>
                <a:effectLst>
                  <a:glow rad="101600">
                    <a:schemeClr val="accent5">
                      <a:satMod val="175000"/>
                      <a:alpha val="40000"/>
                    </a:schemeClr>
                  </a:glow>
                  <a:outerShdw blurRad="63500" dir="3600000" algn="tl" rotWithShape="0">
                    <a:srgbClr val="000000">
                      <a:alpha val="70000"/>
                    </a:srgbClr>
                  </a:outerShdw>
                </a:effectLst>
                <a:latin typeface="+mn-lt"/>
              </a:rPr>
              <a:t>Archipelago</a:t>
            </a:r>
            <a:endParaRPr lang="en-US" sz="5400" dirty="0">
              <a:ln w="18415" cmpd="sng">
                <a:solidFill>
                  <a:schemeClr val="tx2">
                    <a:lumMod val="60000"/>
                    <a:lumOff val="40000"/>
                  </a:schemeClr>
                </a:solidFill>
                <a:prstDash val="solid"/>
              </a:ln>
              <a:blipFill>
                <a:blip r:embed="rId4"/>
                <a:tile tx="0" ty="0" sx="100000" sy="100000" flip="none" algn="tl"/>
              </a:blipFill>
              <a:effectLst>
                <a:glow rad="101600">
                  <a:schemeClr val="accent5">
                    <a:satMod val="175000"/>
                    <a:alpha val="40000"/>
                  </a:schemeClr>
                </a:glow>
                <a:outerShdw blurRad="63500" dir="3600000" algn="tl" rotWithShape="0">
                  <a:srgbClr val="000000">
                    <a:alpha val="70000"/>
                  </a:srgbClr>
                </a:outerShdw>
              </a:effectLst>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6" descr="http://www.worldexposure.com/taiga/images/taiga2b.jpg"/>
          <p:cNvPicPr>
            <a:picLocks noChangeAspect="1" noChangeArrowheads="1"/>
          </p:cNvPicPr>
          <p:nvPr/>
        </p:nvPicPr>
        <p:blipFill>
          <a:blip r:embed="rId2"/>
          <a:srcRect/>
          <a:stretch>
            <a:fillRect/>
          </a:stretch>
        </p:blipFill>
        <p:spPr bwMode="auto">
          <a:xfrm>
            <a:off x="0" y="0"/>
            <a:ext cx="9144000" cy="6835775"/>
          </a:xfrm>
          <a:prstGeom prst="rect">
            <a:avLst/>
          </a:prstGeom>
          <a:noFill/>
          <a:ln w="9525">
            <a:noFill/>
            <a:miter lim="800000"/>
            <a:headEnd/>
            <a:tailEnd/>
          </a:ln>
        </p:spPr>
      </p:pic>
      <p:sp>
        <p:nvSpPr>
          <p:cNvPr id="2" name="Rectangle 1"/>
          <p:cNvSpPr/>
          <p:nvPr/>
        </p:nvSpPr>
        <p:spPr>
          <a:xfrm>
            <a:off x="152400" y="5638800"/>
            <a:ext cx="4572000" cy="923330"/>
          </a:xfrm>
          <a:prstGeom prst="rect">
            <a:avLst/>
          </a:prstGeom>
        </p:spPr>
        <p:txBody>
          <a:bodyPr>
            <a:spAutoFit/>
          </a:bodyPr>
          <a:lstStyle/>
          <a:p>
            <a:pPr fontAlgn="auto">
              <a:spcBef>
                <a:spcPts val="0"/>
              </a:spcBef>
              <a:spcAft>
                <a:spcPts val="0"/>
              </a:spcAft>
              <a:defRPr/>
            </a:pPr>
            <a:r>
              <a:rPr lang="en-US" b="1" dirty="0">
                <a:ln w="10541" cmpd="sng">
                  <a:solidFill>
                    <a:srgbClr val="00B050"/>
                  </a:solidFill>
                  <a:prstDash val="solid"/>
                </a:ln>
                <a:solidFill>
                  <a:schemeClr val="accent3">
                    <a:lumMod val="40000"/>
                    <a:lumOff val="60000"/>
                  </a:schemeClr>
                </a:solidFill>
                <a:latin typeface="+mn-lt"/>
              </a:rPr>
              <a:t>a moist subarctic forest dominated by conifers (as spruce and fir) that begins where the tundra ends .</a:t>
            </a:r>
            <a:endParaRPr lang="en-US" b="1" dirty="0">
              <a:ln w="10541" cmpd="sng">
                <a:solidFill>
                  <a:srgbClr val="00B050"/>
                </a:solidFill>
                <a:prstDash val="solid"/>
              </a:ln>
              <a:solidFill>
                <a:schemeClr val="accent3">
                  <a:lumMod val="40000"/>
                  <a:lumOff val="60000"/>
                </a:schemeClr>
              </a:solidFill>
              <a:latin typeface="+mn-lt"/>
            </a:endParaRPr>
          </a:p>
        </p:txBody>
      </p:sp>
      <p:sp>
        <p:nvSpPr>
          <p:cNvPr id="6" name="Rectangle 5"/>
          <p:cNvSpPr/>
          <p:nvPr/>
        </p:nvSpPr>
        <p:spPr>
          <a:xfrm>
            <a:off x="7239000" y="228600"/>
            <a:ext cx="1644874" cy="923330"/>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n-US" sz="5400" b="1" dirty="0">
                <a:ln/>
                <a:solidFill>
                  <a:schemeClr val="accent3"/>
                </a:solidFill>
                <a:latin typeface="+mn-lt"/>
              </a:rPr>
              <a:t>Taiga</a:t>
            </a:r>
            <a:endParaRPr lang="en-US" sz="5400" b="1" dirty="0">
              <a:ln/>
              <a:solidFill>
                <a:schemeClr val="accent3"/>
              </a:solidFill>
              <a:latin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http://p.webshots.com/ProThumbs/85/65085_wallpaper400.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Rectangle 1"/>
          <p:cNvSpPr/>
          <p:nvPr/>
        </p:nvSpPr>
        <p:spPr>
          <a:xfrm>
            <a:off x="5410200" y="6096000"/>
            <a:ext cx="3504549" cy="369332"/>
          </a:xfrm>
          <a:prstGeom prst="rect">
            <a:avLst/>
          </a:prstGeom>
        </p:spPr>
        <p:txBody>
          <a:bodyPr wrap="none">
            <a:spAutoFit/>
          </a:bodyPr>
          <a:lstStyle/>
          <a:p>
            <a:pPr fontAlgn="auto">
              <a:spcBef>
                <a:spcPts val="0"/>
              </a:spcBef>
              <a:spcAft>
                <a:spcPts val="0"/>
              </a:spcAft>
              <a:defRPr/>
            </a:pPr>
            <a:r>
              <a:rPr lang="en-US" dirty="0">
                <a:ln w="18415" cmpd="sng">
                  <a:solidFill>
                    <a:srgbClr val="FFFFFF"/>
                  </a:solidFill>
                  <a:prstDash val="solid"/>
                </a:ln>
                <a:solidFill>
                  <a:srgbClr val="FFFFFF"/>
                </a:solidFill>
                <a:effectLst>
                  <a:glow rad="228600">
                    <a:schemeClr val="accent2">
                      <a:satMod val="175000"/>
                      <a:alpha val="40000"/>
                    </a:schemeClr>
                  </a:glow>
                  <a:outerShdw blurRad="63500" dir="3600000" algn="tl" rotWithShape="0">
                    <a:srgbClr val="000000">
                      <a:alpha val="70000"/>
                    </a:srgbClr>
                  </a:outerShdw>
                </a:effectLst>
                <a:latin typeface="+mn-lt"/>
              </a:rPr>
              <a:t>The pointed summit of a mountain</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rPr>
              <a:t>.</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ndParaRPr>
          </a:p>
        </p:txBody>
      </p:sp>
      <p:sp>
        <p:nvSpPr>
          <p:cNvPr id="4" name="Rectangle 3"/>
          <p:cNvSpPr/>
          <p:nvPr/>
        </p:nvSpPr>
        <p:spPr>
          <a:xfrm>
            <a:off x="609600" y="304800"/>
            <a:ext cx="1909562"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5400" b="1" dirty="0">
                <a:ln w="11430"/>
                <a:solidFill>
                  <a:srgbClr val="CC0099"/>
                </a:solidFill>
                <a:effectLst>
                  <a:outerShdw blurRad="50800" dist="39000" dir="5460000" algn="tl">
                    <a:srgbClr val="000000">
                      <a:alpha val="38000"/>
                    </a:srgbClr>
                  </a:outerShdw>
                </a:effectLst>
                <a:latin typeface="Cooper Black" pitchFamily="18" charset="0"/>
              </a:rPr>
              <a:t>Peak</a:t>
            </a:r>
            <a:endParaRPr lang="en-US" sz="5400" b="1" dirty="0">
              <a:ln w="11430"/>
              <a:solidFill>
                <a:srgbClr val="CC0099"/>
              </a:solidFill>
              <a:effectLst>
                <a:outerShdw blurRad="50800" dist="39000" dir="5460000" algn="tl">
                  <a:srgbClr val="000000">
                    <a:alpha val="38000"/>
                  </a:srgbClr>
                </a:outerShdw>
              </a:effectLst>
              <a:latin typeface="Cooper Black"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4" descr="http://en.tibettour.com.cn/pic/geography/Kekexili05.jpg"/>
          <p:cNvPicPr>
            <a:picLocks noChangeAspect="1" noChangeArrowheads="1"/>
          </p:cNvPicPr>
          <p:nvPr/>
        </p:nvPicPr>
        <p:blipFill>
          <a:blip r:embed="rId2"/>
          <a:srcRect/>
          <a:stretch>
            <a:fillRect/>
          </a:stretch>
        </p:blipFill>
        <p:spPr bwMode="auto">
          <a:xfrm>
            <a:off x="0" y="0"/>
            <a:ext cx="9144000" cy="6956425"/>
          </a:xfrm>
          <a:prstGeom prst="rect">
            <a:avLst/>
          </a:prstGeom>
          <a:noFill/>
          <a:ln w="9525">
            <a:noFill/>
            <a:miter lim="800000"/>
            <a:headEnd/>
            <a:tailEnd/>
          </a:ln>
        </p:spPr>
      </p:pic>
      <p:sp>
        <p:nvSpPr>
          <p:cNvPr id="2" name="Rectangle 1"/>
          <p:cNvSpPr/>
          <p:nvPr/>
        </p:nvSpPr>
        <p:spPr>
          <a:xfrm>
            <a:off x="1066800" y="5486400"/>
            <a:ext cx="4572000" cy="923330"/>
          </a:xfrm>
          <a:prstGeom prst="rect">
            <a:avLst/>
          </a:prstGeom>
        </p:spPr>
        <p:txBody>
          <a:bodyPr>
            <a:spAutoFit/>
          </a:bodyPr>
          <a:lstStyle/>
          <a:p>
            <a:pPr fontAlgn="auto">
              <a:spcBef>
                <a:spcPts val="0"/>
              </a:spcBef>
              <a:spcAft>
                <a:spcPts val="0"/>
              </a:spcAft>
              <a:defRPr/>
            </a:pPr>
            <a:r>
              <a:rPr lang="en-US" b="1" spc="50" dirty="0">
                <a:ln w="13500">
                  <a:solidFill>
                    <a:schemeClr val="accent1">
                      <a:shade val="2500"/>
                      <a:alpha val="6500"/>
                    </a:schemeClr>
                  </a:solidFill>
                  <a:prstDash val="solid"/>
                </a:ln>
                <a:blipFill>
                  <a:blip r:embed="rId3"/>
                  <a:tile tx="0" ty="0" sx="100000" sy="100000" flip="none" algn="tl"/>
                </a:blipFill>
                <a:effectLst>
                  <a:glow rad="63500">
                    <a:schemeClr val="accent6">
                      <a:satMod val="175000"/>
                      <a:alpha val="40000"/>
                    </a:schemeClr>
                  </a:glow>
                  <a:outerShdw blurRad="50800" dist="38100" dir="13500000" algn="br" rotWithShape="0">
                    <a:prstClr val="black">
                      <a:alpha val="40000"/>
                    </a:prstClr>
                  </a:outerShdw>
                </a:effectLst>
                <a:latin typeface="Rockwell" pitchFamily="18" charset="0"/>
              </a:rPr>
              <a:t>A plateau is a large, flat area of land that is higher than the surrounding land.</a:t>
            </a:r>
            <a:endParaRPr lang="en-US" b="1" spc="50" dirty="0">
              <a:ln w="13500">
                <a:solidFill>
                  <a:schemeClr val="accent1">
                    <a:shade val="2500"/>
                    <a:alpha val="6500"/>
                  </a:schemeClr>
                </a:solidFill>
                <a:prstDash val="solid"/>
              </a:ln>
              <a:blipFill>
                <a:blip r:embed="rId3"/>
                <a:tile tx="0" ty="0" sx="100000" sy="100000" flip="none" algn="tl"/>
              </a:blipFill>
              <a:effectLst>
                <a:glow rad="63500">
                  <a:schemeClr val="accent6">
                    <a:satMod val="175000"/>
                    <a:alpha val="40000"/>
                  </a:schemeClr>
                </a:glow>
                <a:outerShdw blurRad="50800" dist="38100" dir="13500000" algn="br" rotWithShape="0">
                  <a:prstClr val="black">
                    <a:alpha val="40000"/>
                  </a:prstClr>
                </a:outerShdw>
              </a:effectLst>
              <a:latin typeface="Rockwell" pitchFamily="18" charset="0"/>
            </a:endParaRPr>
          </a:p>
        </p:txBody>
      </p:sp>
      <p:sp>
        <p:nvSpPr>
          <p:cNvPr id="5" name="Rectangle 4"/>
          <p:cNvSpPr/>
          <p:nvPr/>
        </p:nvSpPr>
        <p:spPr>
          <a:xfrm>
            <a:off x="304800" y="533400"/>
            <a:ext cx="2351478" cy="923330"/>
          </a:xfrm>
          <a:prstGeom prst="rect">
            <a:avLst/>
          </a:prstGeom>
          <a:noFill/>
        </p:spPr>
        <p:txBody>
          <a:bodyPr wrap="none">
            <a:prstTxWarp prst="textStop">
              <a:avLst/>
            </a:prstTxWarp>
            <a:spAutoFit/>
            <a:scene3d>
              <a:camera prst="orthographicFront"/>
              <a:lightRig rig="threePt" dir="t"/>
            </a:scene3d>
            <a:sp3d extrusionH="57150">
              <a:bevelT h="25400" prst="softRound"/>
            </a:sp3d>
          </a:bodyPr>
          <a:lstStyle/>
          <a:p>
            <a:pPr algn="ctr" fontAlgn="auto">
              <a:spcBef>
                <a:spcPts val="0"/>
              </a:spcBef>
              <a:spcAft>
                <a:spcPts val="0"/>
              </a:spcAft>
              <a:defRPr/>
            </a:pPr>
            <a:r>
              <a:rPr lang="en-US" sz="5400" b="1" dirty="0">
                <a:ln w="12700">
                  <a:solidFill>
                    <a:schemeClr val="bg2">
                      <a:lumMod val="50000"/>
                    </a:schemeClr>
                  </a:solidFill>
                  <a:prstDash val="solid"/>
                </a:ln>
                <a:blipFill>
                  <a:blip r:embed="rId4"/>
                  <a:tile tx="0" ty="0" sx="100000" sy="100000" flip="none" algn="tl"/>
                </a:blipFill>
                <a:effectLst>
                  <a:outerShdw blurRad="41275" dist="20320" dir="1800000" algn="tl" rotWithShape="0">
                    <a:srgbClr val="000000">
                      <a:alpha val="40000"/>
                    </a:srgbClr>
                  </a:outerShdw>
                </a:effectLst>
                <a:latin typeface="+mn-lt"/>
              </a:rPr>
              <a:t>Plateau</a:t>
            </a:r>
            <a:endParaRPr lang="en-US" sz="5400" b="1" dirty="0">
              <a:ln w="12700">
                <a:solidFill>
                  <a:schemeClr val="bg2">
                    <a:lumMod val="50000"/>
                  </a:schemeClr>
                </a:solidFill>
                <a:prstDash val="solid"/>
              </a:ln>
              <a:blipFill>
                <a:blip r:embed="rId4"/>
                <a:tile tx="0" ty="0" sx="100000" sy="100000" flip="none" algn="tl"/>
              </a:blipFill>
              <a:effectLst>
                <a:outerShdw blurRad="41275" dist="20320" dir="1800000" algn="tl" rotWithShape="0">
                  <a:srgbClr val="000000">
                    <a:alpha val="40000"/>
                  </a:srgbClr>
                </a:outerShdw>
              </a:effectLst>
              <a:latin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9" descr="C:\Documents and Settings\Student\Local Settings\Temporary Internet Files\Content.IE5\WDYF01MV\MPj04365980000[1].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graphicFrame>
        <p:nvGraphicFramePr>
          <p:cNvPr id="2" name="Table 1"/>
          <p:cNvGraphicFramePr>
            <a:graphicFrameLocks noGrp="1"/>
          </p:cNvGraphicFramePr>
          <p:nvPr/>
        </p:nvGraphicFramePr>
        <p:xfrm>
          <a:off x="2590800" y="4267200"/>
          <a:ext cx="6096000" cy="1615440"/>
        </p:xfrm>
        <a:graphic>
          <a:graphicData uri="http://schemas.openxmlformats.org/drawingml/2006/table">
            <a:tbl>
              <a:tblPr/>
              <a:tblGrid>
                <a:gridCol w="6096000"/>
              </a:tblGrid>
              <a:tr h="0">
                <a:tc>
                  <a:txBody>
                    <a:bodyPr/>
                    <a:lstStyle/>
                    <a:p>
                      <a:r>
                        <a:rPr lang="en-US" sz="20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an </a:t>
                      </a:r>
                      <a:r>
                        <a:rPr lang="en-US" sz="2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rPr>
                        <a:t>extended mass of ice formed from snow falling and accumulating over the years and moving very slowly, either descending from high mountains, as in valley glaciers, or moving outward from centers of accumulation, as in continental glaciers. </a:t>
                      </a:r>
                    </a:p>
                  </a:txBody>
                  <a:tcPr>
                    <a:lnL>
                      <a:noFill/>
                    </a:lnL>
                    <a:lnR>
                      <a:noFill/>
                    </a:lnR>
                    <a:lnT>
                      <a:noFill/>
                    </a:lnT>
                    <a:lnB>
                      <a:noFill/>
                    </a:lnB>
                  </a:tcPr>
                </a:tc>
              </a:tr>
            </a:tbl>
          </a:graphicData>
        </a:graphic>
      </p:graphicFrame>
      <p:sp>
        <p:nvSpPr>
          <p:cNvPr id="3" name="Rectangle 2"/>
          <p:cNvSpPr/>
          <p:nvPr/>
        </p:nvSpPr>
        <p:spPr>
          <a:xfrm>
            <a:off x="304800" y="304800"/>
            <a:ext cx="2209800" cy="923330"/>
          </a:xfrm>
          <a:prstGeom prst="rect">
            <a:avLst/>
          </a:prstGeom>
          <a:noFill/>
        </p:spPr>
        <p:txBody>
          <a:bodyPr spcFirstLastPara="1">
            <a:prstTxWarp prst="textArchDown">
              <a:avLst/>
            </a:prstTxWarp>
            <a:spAutoFit/>
            <a:scene3d>
              <a:camera prst="orthographicFront"/>
              <a:lightRig rig="flat" dir="tl"/>
            </a:scene3d>
            <a:sp3d extrusionH="57150" contourW="19050" prstMaterial="clear">
              <a:bevelT w="50800" h="50800" prst="softRound"/>
              <a:contourClr>
                <a:schemeClr val="accent5">
                  <a:tint val="70000"/>
                  <a:satMod val="180000"/>
                  <a:alpha val="70000"/>
                </a:schemeClr>
              </a:contourClr>
            </a:sp3d>
          </a:bodyPr>
          <a:lstStyle/>
          <a:p>
            <a:pPr algn="ctr" fontAlgn="auto">
              <a:spcBef>
                <a:spcPts val="0"/>
              </a:spcBef>
              <a:spcAft>
                <a:spcPts val="0"/>
              </a:spcAft>
              <a:defRPr/>
            </a:pPr>
            <a:r>
              <a:rPr lang="en-US" sz="5400" b="1" dirty="0">
                <a:ln/>
                <a:solidFill>
                  <a:schemeClr val="accent5">
                    <a:tint val="50000"/>
                    <a:satMod val="180000"/>
                  </a:schemeClr>
                </a:solidFill>
                <a:effectLst>
                  <a:glow rad="63500">
                    <a:schemeClr val="accent1">
                      <a:satMod val="175000"/>
                      <a:alpha val="40000"/>
                    </a:schemeClr>
                  </a:glow>
                  <a:innerShdw blurRad="63500" dist="50800" dir="10800000">
                    <a:prstClr val="black">
                      <a:alpha val="50000"/>
                    </a:prstClr>
                  </a:innerShdw>
                  <a:reflection blurRad="6350" stA="60000" endA="900" endPos="58000" dir="5400000" sy="-100000" algn="bl" rotWithShape="0"/>
                </a:effectLst>
                <a:latin typeface="+mn-lt"/>
              </a:rPr>
              <a:t>Glacier</a:t>
            </a:r>
            <a:endParaRPr lang="en-US" sz="5400" b="1" dirty="0">
              <a:ln/>
              <a:solidFill>
                <a:schemeClr val="accent5">
                  <a:tint val="50000"/>
                  <a:satMod val="180000"/>
                </a:schemeClr>
              </a:solidFill>
              <a:effectLst>
                <a:glow rad="63500">
                  <a:schemeClr val="accent1">
                    <a:satMod val="175000"/>
                    <a:alpha val="40000"/>
                  </a:schemeClr>
                </a:glow>
                <a:innerShdw blurRad="63500" dist="50800" dir="10800000">
                  <a:prstClr val="black">
                    <a:alpha val="50000"/>
                  </a:prstClr>
                </a:innerShdw>
                <a:reflection blurRad="6350" stA="60000" endA="900" endPos="58000" dir="5400000" sy="-100000" algn="bl" rotWithShape="0"/>
              </a:effectLst>
              <a:latin typeface="+mn-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http://farm4.static.flickr.com/3158/2724143280_4e1b335f4d.jpg?v=0"/>
          <p:cNvPicPr>
            <a:picLocks noChangeAspect="1" noChangeArrowheads="1"/>
          </p:cNvPicPr>
          <p:nvPr/>
        </p:nvPicPr>
        <p:blipFill>
          <a:blip r:embed="rId2"/>
          <a:srcRect/>
          <a:stretch>
            <a:fillRect/>
          </a:stretch>
        </p:blipFill>
        <p:spPr bwMode="auto">
          <a:xfrm>
            <a:off x="0" y="0"/>
            <a:ext cx="9210675" cy="6858000"/>
          </a:xfrm>
          <a:prstGeom prst="rect">
            <a:avLst/>
          </a:prstGeom>
          <a:noFill/>
          <a:ln w="9525">
            <a:noFill/>
            <a:miter lim="800000"/>
            <a:headEnd/>
            <a:tailEnd/>
          </a:ln>
        </p:spPr>
      </p:pic>
      <p:sp>
        <p:nvSpPr>
          <p:cNvPr id="3" name="Rectangle 2"/>
          <p:cNvSpPr/>
          <p:nvPr/>
        </p:nvSpPr>
        <p:spPr>
          <a:xfrm>
            <a:off x="3581400" y="1981200"/>
            <a:ext cx="1735604"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rPr>
              <a:t>Strait</a:t>
            </a:r>
            <a:endParaRPr lang="en-US"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ndParaRPr>
          </a:p>
        </p:txBody>
      </p:sp>
      <p:sp>
        <p:nvSpPr>
          <p:cNvPr id="4" name="TextBox 3"/>
          <p:cNvSpPr txBox="1"/>
          <p:nvPr/>
        </p:nvSpPr>
        <p:spPr>
          <a:xfrm>
            <a:off x="3352800" y="3505200"/>
            <a:ext cx="2286000" cy="1323439"/>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en-US" sz="1600" b="1" dirty="0">
                <a:ln w="11430"/>
                <a:solidFill>
                  <a:srgbClr val="EE9F2A"/>
                </a:solidFill>
                <a:effectLst>
                  <a:outerShdw blurRad="50800" dist="39000" dir="5460000" algn="tl">
                    <a:srgbClr val="000000">
                      <a:alpha val="38000"/>
                    </a:srgbClr>
                  </a:outerShdw>
                </a:effectLst>
                <a:latin typeface="Cooper Black" pitchFamily="18" charset="0"/>
              </a:rPr>
              <a:t>A narrow stretch of water bounded by land between two larger bodies of water.</a:t>
            </a:r>
            <a:endParaRPr lang="en-US" sz="1600" b="1" dirty="0">
              <a:ln w="11430"/>
              <a:solidFill>
                <a:srgbClr val="EE9F2A"/>
              </a:solidFill>
              <a:effectLst>
                <a:outerShdw blurRad="50800" dist="39000" dir="5460000" algn="tl">
                  <a:srgbClr val="000000">
                    <a:alpha val="38000"/>
                  </a:srgbClr>
                </a:outerShdw>
              </a:effectLst>
              <a:latin typeface="Cooper Black"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4" descr="http://www.dnr.state.oh.us/Portals/3/preservepix/MentorMarsh11.jpg"/>
          <p:cNvPicPr>
            <a:picLocks noChangeAspect="1" noChangeArrowheads="1"/>
          </p:cNvPicPr>
          <p:nvPr/>
        </p:nvPicPr>
        <p:blipFill>
          <a:blip r:embed="rId2"/>
          <a:srcRect/>
          <a:stretch>
            <a:fillRect/>
          </a:stretch>
        </p:blipFill>
        <p:spPr bwMode="auto">
          <a:xfrm>
            <a:off x="0" y="457200"/>
            <a:ext cx="5859463" cy="4495800"/>
          </a:xfrm>
          <a:prstGeom prst="rect">
            <a:avLst/>
          </a:prstGeom>
          <a:noFill/>
          <a:ln w="9525">
            <a:noFill/>
            <a:miter lim="800000"/>
            <a:headEnd/>
            <a:tailEnd/>
          </a:ln>
        </p:spPr>
      </p:pic>
      <p:sp>
        <p:nvSpPr>
          <p:cNvPr id="4" name="Rectangle 3"/>
          <p:cNvSpPr/>
          <p:nvPr/>
        </p:nvSpPr>
        <p:spPr>
          <a:xfrm>
            <a:off x="533400" y="4876800"/>
            <a:ext cx="2018053" cy="923330"/>
          </a:xfrm>
          <a:prstGeom prst="rect">
            <a:avLst/>
          </a:prstGeom>
          <a:noFill/>
        </p:spPr>
        <p:txBody>
          <a:bodyPr wrap="non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n-US" sz="5400" b="1" dirty="0">
                <a:ln/>
                <a:solidFill>
                  <a:schemeClr val="accent3"/>
                </a:solidFill>
                <a:latin typeface="+mn-lt"/>
              </a:rPr>
              <a:t>Marsh</a:t>
            </a:r>
            <a:endParaRPr lang="en-US" sz="5400" b="1" dirty="0">
              <a:ln/>
              <a:solidFill>
                <a:schemeClr val="accent3"/>
              </a:solidFill>
              <a:latin typeface="+mn-lt"/>
            </a:endParaRPr>
          </a:p>
        </p:txBody>
      </p:sp>
      <p:sp>
        <p:nvSpPr>
          <p:cNvPr id="36867" name="TextBox 4"/>
          <p:cNvSpPr txBox="1">
            <a:spLocks noChangeArrowheads="1"/>
          </p:cNvSpPr>
          <p:nvPr/>
        </p:nvSpPr>
        <p:spPr bwMode="auto">
          <a:xfrm>
            <a:off x="1752600" y="5657850"/>
            <a:ext cx="4648200" cy="1200150"/>
          </a:xfrm>
          <a:prstGeom prst="rect">
            <a:avLst/>
          </a:prstGeom>
          <a:noFill/>
          <a:ln w="9525">
            <a:noFill/>
            <a:miter lim="800000"/>
            <a:headEnd/>
            <a:tailEnd/>
          </a:ln>
        </p:spPr>
        <p:txBody>
          <a:bodyPr>
            <a:spAutoFit/>
          </a:bodyPr>
          <a:lstStyle/>
          <a:p>
            <a:r>
              <a:rPr lang="en-US">
                <a:latin typeface="Century Gothic" pitchFamily="34" charset="0"/>
              </a:rPr>
              <a:t>A marsh is a type of freshwater, brackish water or saltwater wetland that is found along rivers, pond, lakes and coasts. Marsh plants grow up out of the water.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descr="C:\Documents and Settings\Student\Local Settings\Temporary Internet Files\Content.IE5\812VSLEZ\MPj04032520000[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457200" y="457200"/>
            <a:ext cx="2057400" cy="847130"/>
          </a:xfrm>
          <a:prstGeom prst="rect">
            <a:avLst/>
          </a:prstGeom>
          <a:noFill/>
        </p:spPr>
        <p:txBody>
          <a:bodyPr wrap="none">
            <a:prstTxWarp prst="textWave1">
              <a:avLst/>
            </a:prstTxWarp>
            <a:spAutoFit/>
          </a:bodyPr>
          <a:lstStyle/>
          <a:p>
            <a:pPr algn="ctr" fontAlgn="auto">
              <a:spcBef>
                <a:spcPts val="0"/>
              </a:spcBef>
              <a:spcAft>
                <a:spcPts val="0"/>
              </a:spcAft>
              <a:defRPr/>
            </a:pPr>
            <a:r>
              <a:rPr lang="en-US" sz="5400" b="1" dirty="0">
                <a:ln w="10541" cmpd="sng">
                  <a:solidFill>
                    <a:schemeClr val="accent1">
                      <a:shade val="88000"/>
                      <a:satMod val="110000"/>
                    </a:schemeClr>
                  </a:solidFill>
                  <a:prstDash val="solid"/>
                </a:ln>
                <a:blipFill>
                  <a:blip r:embed="rId3"/>
                  <a:stretch>
                    <a:fillRect/>
                  </a:stretch>
                </a:blipFill>
                <a:latin typeface="+mn-lt"/>
              </a:rPr>
              <a:t>Waterfall</a:t>
            </a:r>
            <a:endParaRPr lang="en-US" sz="5400" b="1" dirty="0">
              <a:ln w="10541" cmpd="sng">
                <a:solidFill>
                  <a:schemeClr val="accent1">
                    <a:shade val="88000"/>
                    <a:satMod val="110000"/>
                  </a:schemeClr>
                </a:solidFill>
                <a:prstDash val="solid"/>
              </a:ln>
              <a:blipFill>
                <a:blip r:embed="rId3"/>
                <a:stretch>
                  <a:fillRect/>
                </a:stretch>
              </a:blipFill>
              <a:latin typeface="+mn-lt"/>
            </a:endParaRPr>
          </a:p>
        </p:txBody>
      </p:sp>
      <p:sp>
        <p:nvSpPr>
          <p:cNvPr id="7" name="Rectangle 6"/>
          <p:cNvSpPr/>
          <p:nvPr/>
        </p:nvSpPr>
        <p:spPr>
          <a:xfrm>
            <a:off x="381000" y="5943600"/>
            <a:ext cx="4572000" cy="646331"/>
          </a:xfrm>
          <a:prstGeom prst="rect">
            <a:avLst/>
          </a:prstGeom>
        </p:spPr>
        <p:txBody>
          <a:bodyPr>
            <a:prstTxWarp prst="textDoubleWave1">
              <a:avLst/>
            </a:prstTxWarp>
            <a:spAutoFit/>
          </a:bodyPr>
          <a:lstStyle/>
          <a:p>
            <a:pPr fontAlgn="auto">
              <a:spcBef>
                <a:spcPts val="0"/>
              </a:spcBef>
              <a:spcAft>
                <a:spcPts val="0"/>
              </a:spcAft>
              <a:defRPr/>
            </a:pPr>
            <a:r>
              <a:rPr lang="en-US" dirty="0">
                <a:solidFill>
                  <a:schemeClr val="accent5">
                    <a:lumMod val="40000"/>
                    <a:lumOff val="60000"/>
                  </a:schemeClr>
                </a:solidFill>
                <a:effectLst>
                  <a:glow rad="101600">
                    <a:schemeClr val="accent1">
                      <a:satMod val="175000"/>
                      <a:alpha val="40000"/>
                    </a:schemeClr>
                  </a:glow>
                  <a:reflection blurRad="6350" stA="60000" endA="900" endPos="60000" dist="29997" dir="5400000" sy="-100000" algn="bl" rotWithShape="0"/>
                </a:effectLst>
                <a:latin typeface="+mn-lt"/>
              </a:rPr>
              <a:t>- A steep fall or flow of water in a watercourse from a height, as over a precipice; cascade. </a:t>
            </a:r>
            <a:endParaRPr lang="en-US" dirty="0">
              <a:solidFill>
                <a:schemeClr val="accent5">
                  <a:lumMod val="40000"/>
                  <a:lumOff val="60000"/>
                </a:schemeClr>
              </a:solidFill>
              <a:effectLst>
                <a:glow rad="101600">
                  <a:schemeClr val="accent1">
                    <a:satMod val="175000"/>
                    <a:alpha val="40000"/>
                  </a:schemeClr>
                </a:glow>
                <a:reflection blurRad="6350" stA="60000" endA="900" endPos="60000" dist="29997" dir="5400000" sy="-100000" algn="bl" rotWithShape="0"/>
              </a:effectLst>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4" descr="fraser river tributary"/>
          <p:cNvPicPr>
            <a:picLocks noChangeAspect="1" noChangeArrowheads="1"/>
          </p:cNvPicPr>
          <p:nvPr/>
        </p:nvPicPr>
        <p:blipFill>
          <a:blip r:embed="rId2"/>
          <a:srcRect/>
          <a:stretch>
            <a:fillRect/>
          </a:stretch>
        </p:blipFill>
        <p:spPr bwMode="auto">
          <a:xfrm>
            <a:off x="0" y="0"/>
            <a:ext cx="9150350" cy="6858000"/>
          </a:xfrm>
          <a:prstGeom prst="rect">
            <a:avLst/>
          </a:prstGeom>
          <a:noFill/>
          <a:ln w="9525">
            <a:noFill/>
            <a:miter lim="800000"/>
            <a:headEnd/>
            <a:tailEnd/>
          </a:ln>
        </p:spPr>
      </p:pic>
      <p:sp>
        <p:nvSpPr>
          <p:cNvPr id="5" name="Rectangle 4"/>
          <p:cNvSpPr/>
          <p:nvPr/>
        </p:nvSpPr>
        <p:spPr>
          <a:xfrm rot="21221259">
            <a:off x="2483099" y="640308"/>
            <a:ext cx="3385928" cy="999783"/>
          </a:xfrm>
          <a:prstGeom prst="rect">
            <a:avLst/>
          </a:prstGeom>
          <a:noFill/>
        </p:spPr>
        <p:txBody>
          <a:bodyPr wrap="none">
            <a:prstTxWarp prst="textDoubleWave1">
              <a:avLst/>
            </a:prstTxWarp>
            <a:spAutoFit/>
            <a:scene3d>
              <a:camera prst="perspectiveContrastingRightFacing"/>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rPr>
              <a:t>Tributary</a:t>
            </a:r>
            <a:endParaRPr 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endParaRPr>
          </a:p>
        </p:txBody>
      </p:sp>
      <p:sp>
        <p:nvSpPr>
          <p:cNvPr id="6" name="TextBox 5"/>
          <p:cNvSpPr txBox="1"/>
          <p:nvPr/>
        </p:nvSpPr>
        <p:spPr>
          <a:xfrm>
            <a:off x="2743200" y="1905000"/>
            <a:ext cx="3581400" cy="646331"/>
          </a:xfrm>
          <a:prstGeom prst="rect">
            <a:avLst/>
          </a:prstGeom>
          <a:noFill/>
        </p:spPr>
        <p:txBody>
          <a:bodyPr>
            <a:prstTxWarp prst="textPlain">
              <a:avLst/>
            </a:prstTxWarp>
            <a:spAutoFit/>
            <a:scene3d>
              <a:camera prst="perspectiveContrastingRightFacing"/>
              <a:lightRig rig="threePt" dir="t"/>
            </a:scene3d>
          </a:bodyPr>
          <a:lstStyle/>
          <a:p>
            <a:pPr fontAlgn="auto">
              <a:spcBef>
                <a:spcPts val="0"/>
              </a:spcBef>
              <a:spcAft>
                <a:spcPts val="0"/>
              </a:spcAft>
              <a:defRPr/>
            </a:pPr>
            <a:r>
              <a:rPr lang="en-US" dirty="0">
                <a:latin typeface="+mn-lt"/>
              </a:rPr>
              <a:t>A tributary is a stream or river that flows into a larger river.</a:t>
            </a:r>
            <a:endParaRPr lang="en-US" dirty="0">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6" descr="http://turkish.wunderground.com/data/wximagenew/b/bikebatch/14.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Rectangle 1"/>
          <p:cNvSpPr/>
          <p:nvPr/>
        </p:nvSpPr>
        <p:spPr>
          <a:xfrm>
            <a:off x="2286000" y="1676400"/>
            <a:ext cx="4572000" cy="923330"/>
          </a:xfrm>
          <a:prstGeom prst="rect">
            <a:avLst/>
          </a:prstGeom>
        </p:spPr>
        <p:txBody>
          <a:bodyPr>
            <a:spAutoFit/>
          </a:bodyPr>
          <a:lstStyle/>
          <a:p>
            <a:pPr fontAlgn="auto">
              <a:spcBef>
                <a:spcPts val="0"/>
              </a:spcBef>
              <a:spcAft>
                <a:spcPts val="0"/>
              </a:spcAft>
              <a:defRPr/>
            </a:pP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rPr>
              <a:t>A gulf is a part of the ocean (or sea) that is partly surrounded by land (it is usually larger than a bay).</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ndParaRPr>
          </a:p>
        </p:txBody>
      </p:sp>
      <p:sp>
        <p:nvSpPr>
          <p:cNvPr id="3" name="Rectangle 2"/>
          <p:cNvSpPr/>
          <p:nvPr/>
        </p:nvSpPr>
        <p:spPr>
          <a:xfrm>
            <a:off x="3886200" y="381000"/>
            <a:ext cx="1386919" cy="923330"/>
          </a:xfrm>
          <a:prstGeom prst="rect">
            <a:avLst/>
          </a:prstGeom>
          <a:noFill/>
        </p:spPr>
        <p:txBody>
          <a:bodyPr wrap="none">
            <a:prstTxWarp prst="textStop">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n-US" sz="5400" b="1" dirty="0">
                <a:ln/>
                <a:solidFill>
                  <a:schemeClr val="accent3"/>
                </a:solidFill>
                <a:latin typeface="+mn-lt"/>
              </a:rPr>
              <a:t>Gulf</a:t>
            </a:r>
            <a:endParaRPr lang="en-US" sz="5400" b="1" dirty="0">
              <a:ln/>
              <a:solidFill>
                <a:schemeClr val="accent3"/>
              </a:solidFill>
              <a:latin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Oasis**"/>
          <p:cNvPicPr>
            <a:picLocks noChangeAspect="1" noChangeArrowheads="1"/>
          </p:cNvPicPr>
          <p:nvPr/>
        </p:nvPicPr>
        <p:blipFill>
          <a:blip r:embed="rId2"/>
          <a:srcRect/>
          <a:stretch>
            <a:fillRect/>
          </a:stretch>
        </p:blipFill>
        <p:spPr bwMode="auto">
          <a:xfrm>
            <a:off x="0" y="-152400"/>
            <a:ext cx="9144000" cy="7391400"/>
          </a:xfrm>
          <a:prstGeom prst="rect">
            <a:avLst/>
          </a:prstGeom>
          <a:noFill/>
          <a:ln w="9525">
            <a:noFill/>
            <a:miter lim="800000"/>
            <a:headEnd/>
            <a:tailEnd/>
          </a:ln>
        </p:spPr>
      </p:pic>
      <p:sp>
        <p:nvSpPr>
          <p:cNvPr id="2" name="Rectangle 1"/>
          <p:cNvSpPr/>
          <p:nvPr/>
        </p:nvSpPr>
        <p:spPr>
          <a:xfrm>
            <a:off x="304800" y="1600200"/>
            <a:ext cx="4572000" cy="646331"/>
          </a:xfrm>
          <a:prstGeom prst="rect">
            <a:avLst/>
          </a:prstGeom>
        </p:spPr>
        <p:txBody>
          <a:bodyPr>
            <a:spAutoFit/>
          </a:bodyPr>
          <a:lstStyle/>
          <a:p>
            <a:pPr fontAlgn="auto">
              <a:spcBef>
                <a:spcPts val="0"/>
              </a:spcBef>
              <a:spcAft>
                <a:spcPts val="0"/>
              </a:spcAft>
              <a:defRPr/>
            </a:pPr>
            <a:r>
              <a:rPr lang="en-US" b="1" dirty="0">
                <a:ln w="10541" cmpd="sng">
                  <a:solidFill>
                    <a:schemeClr val="accent1">
                      <a:shade val="88000"/>
                      <a:satMod val="110000"/>
                    </a:schemeClr>
                  </a:solidFill>
                  <a:prstDash val="solid"/>
                </a:ln>
                <a:solidFill>
                  <a:schemeClr val="bg1"/>
                </a:solidFill>
                <a:latin typeface="+mn-lt"/>
              </a:rPr>
              <a:t>a small fertile or green area in a desert region, usually having a spring or well. </a:t>
            </a:r>
            <a:endParaRPr lang="en-US" b="1" dirty="0">
              <a:ln w="10541" cmpd="sng">
                <a:solidFill>
                  <a:schemeClr val="accent1">
                    <a:shade val="88000"/>
                    <a:satMod val="110000"/>
                  </a:schemeClr>
                </a:solidFill>
                <a:prstDash val="solid"/>
              </a:ln>
              <a:solidFill>
                <a:schemeClr val="bg1"/>
              </a:solidFill>
              <a:latin typeface="+mn-lt"/>
            </a:endParaRPr>
          </a:p>
        </p:txBody>
      </p:sp>
      <p:sp>
        <p:nvSpPr>
          <p:cNvPr id="3" name="Rectangle 2"/>
          <p:cNvSpPr/>
          <p:nvPr/>
        </p:nvSpPr>
        <p:spPr>
          <a:xfrm>
            <a:off x="381000" y="1066800"/>
            <a:ext cx="2331921" cy="923330"/>
          </a:xfrm>
          <a:prstGeom prst="rect">
            <a:avLst/>
          </a:prstGeom>
          <a:noFill/>
        </p:spPr>
        <p:txBody>
          <a:bodyPr spcFirstLastPara="1" wrap="none">
            <a:prstTxWarp prst="textArchUp">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5400" b="1" cap="all" dirty="0">
                <a:ln/>
                <a:solidFill>
                  <a:srgbClr val="00B0F0"/>
                </a:solidFill>
                <a:effectLst>
                  <a:glow rad="101600">
                    <a:schemeClr val="accent1">
                      <a:satMod val="175000"/>
                      <a:alpha val="4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Broadway" pitchFamily="82" charset="0"/>
              </a:rPr>
              <a:t>oasis</a:t>
            </a:r>
            <a:endParaRPr lang="en-US" sz="5400" b="1" cap="all" dirty="0">
              <a:ln/>
              <a:solidFill>
                <a:srgbClr val="00B0F0"/>
              </a:solidFill>
              <a:effectLst>
                <a:glow rad="101600">
                  <a:schemeClr val="accent1">
                    <a:satMod val="175000"/>
                    <a:alpha val="40000"/>
                  </a:schemeClr>
                </a:glow>
                <a:outerShdw blurRad="19685" dist="12700" dir="5400000" algn="tl" rotWithShape="0">
                  <a:schemeClr val="accent1">
                    <a:satMod val="130000"/>
                    <a:alpha val="60000"/>
                  </a:schemeClr>
                </a:outerShdw>
                <a:reflection blurRad="10000" stA="55000" endPos="48000" dist="500" dir="5400000" sy="-100000" algn="bl" rotWithShape="0"/>
              </a:effectLst>
              <a:latin typeface="Broadway" pitchFamily="82"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4" descr="http://lh3.ggpht.com/_2-W25XPN-Oo/RqL9lLP8xYI/AAAAAAAAAQs/IT2vQ7ex1pQ/Blue+Mountains+35.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Rectangle 1"/>
          <p:cNvSpPr/>
          <p:nvPr/>
        </p:nvSpPr>
        <p:spPr>
          <a:xfrm>
            <a:off x="5334000" y="1447800"/>
            <a:ext cx="3810000" cy="646331"/>
          </a:xfrm>
          <a:prstGeom prst="rect">
            <a:avLst/>
          </a:prstGeom>
        </p:spPr>
        <p:txBody>
          <a:bodyPr>
            <a:spAutoFit/>
          </a:bodyPr>
          <a:lstStyle/>
          <a:p>
            <a:pPr fontAlgn="auto">
              <a:spcBef>
                <a:spcPts val="0"/>
              </a:spcBef>
              <a:spcAft>
                <a:spcPts val="0"/>
              </a:spcAft>
              <a:defRPr/>
            </a:pPr>
            <a:r>
              <a:rPr lang="en-US" sz="1200" b="1" cap="all" dirty="0">
                <a:ln w="9000" cmpd="sng">
                  <a:solidFill>
                    <a:schemeClr val="accent4">
                      <a:shade val="50000"/>
                      <a:satMod val="120000"/>
                    </a:schemeClr>
                  </a:solidFill>
                  <a:prstDash val="solid"/>
                </a:ln>
                <a:blipFill>
                  <a:blip r:embed="rId3"/>
                  <a:tile tx="0" ty="0" sx="100000" sy="100000" flip="none" algn="tl"/>
                </a:blipFill>
                <a:effectLst>
                  <a:reflection blurRad="12700" stA="28000" endPos="45000" dist="1000" dir="5400000" sy="-100000" algn="bl" rotWithShape="0"/>
                </a:effectLst>
                <a:latin typeface="Arial Black" pitchFamily="34" charset="0"/>
              </a:rPr>
              <a:t>A canyon is a deep valley with very steep sides - often carved from the Earth by a river.</a:t>
            </a:r>
            <a:endParaRPr lang="en-US" sz="1200" b="1" cap="all" dirty="0">
              <a:ln w="9000" cmpd="sng">
                <a:solidFill>
                  <a:schemeClr val="accent4">
                    <a:shade val="50000"/>
                    <a:satMod val="120000"/>
                  </a:schemeClr>
                </a:solidFill>
                <a:prstDash val="solid"/>
              </a:ln>
              <a:blipFill>
                <a:blip r:embed="rId3"/>
                <a:tile tx="0" ty="0" sx="100000" sy="100000" flip="none" algn="tl"/>
              </a:blipFill>
              <a:effectLst>
                <a:reflection blurRad="12700" stA="28000" endPos="45000" dist="1000" dir="5400000" sy="-100000" algn="bl" rotWithShape="0"/>
              </a:effectLst>
              <a:latin typeface="Arial Black" pitchFamily="34" charset="0"/>
            </a:endParaRPr>
          </a:p>
        </p:txBody>
      </p:sp>
      <p:sp>
        <p:nvSpPr>
          <p:cNvPr id="3" name="Rectangle 2"/>
          <p:cNvSpPr/>
          <p:nvPr/>
        </p:nvSpPr>
        <p:spPr>
          <a:xfrm>
            <a:off x="6019800" y="533400"/>
            <a:ext cx="2317558" cy="923330"/>
          </a:xfrm>
          <a:prstGeom prst="rect">
            <a:avLst/>
          </a:prstGeom>
          <a:noFill/>
        </p:spPr>
        <p:txBody>
          <a:bodyPr wrap="none">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fontAlgn="auto">
              <a:spcBef>
                <a:spcPts val="0"/>
              </a:spcBef>
              <a:spcAft>
                <a:spcPts val="0"/>
              </a:spcAft>
              <a:defRPr/>
            </a:pPr>
            <a:r>
              <a:rPr lang="en-US" sz="5400" b="1" dirty="0">
                <a:ln>
                  <a:prstDash val="solid"/>
                </a:ln>
                <a:blipFill>
                  <a:blip r:embed="rId4"/>
                  <a:tile tx="0" ty="0" sx="100000" sy="100000" flip="none" algn="tl"/>
                </a:blipFill>
                <a:effectLst>
                  <a:outerShdw blurRad="88000" dist="50800" dir="5040000" algn="tl">
                    <a:schemeClr val="accent4">
                      <a:tint val="80000"/>
                      <a:satMod val="250000"/>
                      <a:alpha val="45000"/>
                    </a:schemeClr>
                  </a:outerShdw>
                </a:effectLst>
                <a:latin typeface="+mn-lt"/>
              </a:rPr>
              <a:t>Canyon</a:t>
            </a:r>
            <a:endParaRPr lang="en-US" sz="5400" b="1" dirty="0">
              <a:ln>
                <a:prstDash val="solid"/>
              </a:ln>
              <a:blipFill>
                <a:blip r:embed="rId4"/>
                <a:tile tx="0" ty="0" sx="100000" sy="100000" flip="none" algn="tl"/>
              </a:blipFill>
              <a:effectLst>
                <a:outerShdw blurRad="88000" dist="50800" dir="5040000" algn="tl">
                  <a:schemeClr val="accent4">
                    <a:tint val="80000"/>
                    <a:satMod val="250000"/>
                    <a:alpha val="45000"/>
                  </a:schemeClr>
                </a:outerShdw>
              </a:effectLst>
              <a:latin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4" descr="http://farm1.static.flickr.com/54/115113478_3f04e7b210.jpg?v=0"/>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Rectangle 2"/>
          <p:cNvSpPr/>
          <p:nvPr/>
        </p:nvSpPr>
        <p:spPr>
          <a:xfrm>
            <a:off x="457200" y="609600"/>
            <a:ext cx="1838965" cy="769441"/>
          </a:xfrm>
          <a:prstGeom prst="rect">
            <a:avLst/>
          </a:prstGeom>
          <a:noFill/>
        </p:spPr>
        <p:txBody>
          <a:bodyPr wrap="none">
            <a:spAutoFit/>
            <a:scene3d>
              <a:camera prst="perspectiveContrastingRightFacing"/>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rPr>
              <a:t>Fjord</a:t>
            </a:r>
            <a:endParaRPr lang="en-US" sz="4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endParaRPr>
          </a:p>
        </p:txBody>
      </p:sp>
      <p:sp>
        <p:nvSpPr>
          <p:cNvPr id="4" name="TextBox 3"/>
          <p:cNvSpPr txBox="1"/>
          <p:nvPr/>
        </p:nvSpPr>
        <p:spPr>
          <a:xfrm>
            <a:off x="-304800" y="1371600"/>
            <a:ext cx="5306068" cy="369332"/>
          </a:xfrm>
          <a:prstGeom prst="rect">
            <a:avLst/>
          </a:prstGeom>
          <a:noFill/>
        </p:spPr>
        <p:txBody>
          <a:bodyPr wrap="none">
            <a:spAutoFit/>
            <a:scene3d>
              <a:camera prst="perspectiveContrastingRightFacing"/>
              <a:lightRig rig="threePt" dir="t"/>
            </a:scene3d>
          </a:bodyPr>
          <a:lstStyle/>
          <a:p>
            <a:pPr fontAlgn="auto">
              <a:spcBef>
                <a:spcPts val="0"/>
              </a:spcBef>
              <a:spcAft>
                <a:spcPts val="0"/>
              </a:spcAft>
              <a:defRPr/>
            </a:pP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rPr>
              <a:t>a narrow inlet of the sea between cliffs or steep slopes</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4" descr="Tropical island , blue lagoon sky and palm tree stock photo"/>
          <p:cNvPicPr>
            <a:picLocks noChangeAspect="1" noChangeArrowheads="1"/>
          </p:cNvPicPr>
          <p:nvPr/>
        </p:nvPicPr>
        <p:blipFill>
          <a:blip r:embed="rId2"/>
          <a:srcRect/>
          <a:stretch>
            <a:fillRect/>
          </a:stretch>
        </p:blipFill>
        <p:spPr bwMode="auto">
          <a:xfrm>
            <a:off x="0" y="0"/>
            <a:ext cx="9144000" cy="7723188"/>
          </a:xfrm>
          <a:prstGeom prst="rect">
            <a:avLst/>
          </a:prstGeom>
          <a:noFill/>
          <a:ln w="9525">
            <a:noFill/>
            <a:miter lim="800000"/>
            <a:headEnd/>
            <a:tailEnd/>
          </a:ln>
        </p:spPr>
      </p:pic>
      <p:sp>
        <p:nvSpPr>
          <p:cNvPr id="4" name="Rectangle 3"/>
          <p:cNvSpPr/>
          <p:nvPr/>
        </p:nvSpPr>
        <p:spPr>
          <a:xfrm>
            <a:off x="6324600" y="914400"/>
            <a:ext cx="2257028" cy="923330"/>
          </a:xfrm>
          <a:prstGeom prst="rect">
            <a:avLst/>
          </a:prstGeom>
          <a:noFill/>
        </p:spPr>
        <p:txBody>
          <a:bodyPr wrap="none">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fontAlgn="auto">
              <a:spcBef>
                <a:spcPts val="0"/>
              </a:spcBef>
              <a:spcAft>
                <a:spcPts val="0"/>
              </a:spcAft>
              <a:defRPr/>
            </a:pPr>
            <a:r>
              <a:rPr lang="en-US" sz="5400" b="1" dirty="0">
                <a:ln/>
                <a:solidFill>
                  <a:schemeClr val="accent5">
                    <a:tint val="50000"/>
                    <a:satMod val="180000"/>
                  </a:schemeClr>
                </a:solidFill>
                <a:latin typeface="+mn-lt"/>
              </a:rPr>
              <a:t>Lagoon</a:t>
            </a:r>
            <a:endParaRPr lang="en-US" sz="5400" b="1" dirty="0">
              <a:ln/>
              <a:solidFill>
                <a:schemeClr val="accent5">
                  <a:tint val="50000"/>
                  <a:satMod val="180000"/>
                </a:schemeClr>
              </a:solidFill>
              <a:latin typeface="+mn-lt"/>
            </a:endParaRPr>
          </a:p>
        </p:txBody>
      </p:sp>
      <p:sp>
        <p:nvSpPr>
          <p:cNvPr id="5" name="TextBox 4"/>
          <p:cNvSpPr txBox="1"/>
          <p:nvPr/>
        </p:nvSpPr>
        <p:spPr>
          <a:xfrm>
            <a:off x="6858000" y="2133600"/>
            <a:ext cx="1905000" cy="2585323"/>
          </a:xfrm>
          <a:prstGeom prst="rect">
            <a:avLst/>
          </a:prstGeom>
          <a:noFill/>
        </p:spPr>
        <p:txBody>
          <a:bodyPr>
            <a:spAutoFit/>
          </a:bodyPr>
          <a:lstStyle/>
          <a:p>
            <a:pPr fontAlgn="auto">
              <a:spcBef>
                <a:spcPts val="0"/>
              </a:spcBef>
              <a:spcAft>
                <a:spcPts val="0"/>
              </a:spcAft>
              <a:defRPr/>
            </a:pPr>
            <a:r>
              <a:rPr lang="en-US"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Futura Hv" pitchFamily="34" charset="0"/>
              </a:rPr>
              <a:t>A body of water protected by a reef. Any small, calm body of water connected to a larger body of water.</a:t>
            </a:r>
            <a:endParaRPr lang="en-US"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Futura Hv"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140</TotalTime>
  <Words>49</Words>
  <Application>Microsoft Office PowerPoint</Application>
  <PresentationFormat>On-screen Show (4:3)</PresentationFormat>
  <Paragraphs>6</Paragraphs>
  <Slides>21</Slides>
  <Notes>2</Notes>
  <HiddenSlides>0</HiddenSlides>
  <MMClips>0</MMClips>
  <ScaleCrop>false</ScaleCrop>
  <HeadingPairs>
    <vt:vector size="6" baseType="variant">
      <vt:variant>
        <vt:lpstr>Fonts Used</vt:lpstr>
      </vt:variant>
      <vt:variant>
        <vt:i4>4</vt:i4>
      </vt:variant>
      <vt:variant>
        <vt:lpstr>Design Template</vt:lpstr>
      </vt:variant>
      <vt:variant>
        <vt:i4>1</vt:i4>
      </vt:variant>
      <vt:variant>
        <vt:lpstr>Slide Titles</vt:lpstr>
      </vt:variant>
      <vt:variant>
        <vt:i4>21</vt:i4>
      </vt:variant>
    </vt:vector>
  </HeadingPairs>
  <TitlesOfParts>
    <vt:vector size="26" baseType="lpstr">
      <vt:lpstr>Calibri</vt:lpstr>
      <vt:lpstr>Arial</vt:lpstr>
      <vt:lpstr>Century Gothic</vt:lpstr>
      <vt:lpstr>MS Mincho</vt:lpstr>
      <vt:lpstr>Office Theme</vt:lpstr>
      <vt:lpstr>Geography Terms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 Terms</dc:title>
  <dc:creator> </dc:creator>
  <cp:lastModifiedBy>Debra Coter</cp:lastModifiedBy>
  <cp:revision>32</cp:revision>
  <dcterms:created xsi:type="dcterms:W3CDTF">2008-09-30T15:24:59Z</dcterms:created>
  <dcterms:modified xsi:type="dcterms:W3CDTF">2008-10-25T15:00:59Z</dcterms:modified>
</cp:coreProperties>
</file>